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53"/>
  </p:notesMasterIdLst>
  <p:sldIdLst>
    <p:sldId id="323" r:id="rId2"/>
    <p:sldId id="403" r:id="rId3"/>
    <p:sldId id="452" r:id="rId4"/>
    <p:sldId id="404" r:id="rId5"/>
    <p:sldId id="405" r:id="rId6"/>
    <p:sldId id="406" r:id="rId7"/>
    <p:sldId id="407" r:id="rId8"/>
    <p:sldId id="408" r:id="rId9"/>
    <p:sldId id="409" r:id="rId10"/>
    <p:sldId id="410" r:id="rId11"/>
    <p:sldId id="411" r:id="rId12"/>
    <p:sldId id="453" r:id="rId13"/>
    <p:sldId id="454" r:id="rId14"/>
    <p:sldId id="455" r:id="rId15"/>
    <p:sldId id="456" r:id="rId16"/>
    <p:sldId id="414" r:id="rId17"/>
    <p:sldId id="420" r:id="rId18"/>
    <p:sldId id="415" r:id="rId19"/>
    <p:sldId id="424" r:id="rId20"/>
    <p:sldId id="421" r:id="rId21"/>
    <p:sldId id="422" r:id="rId22"/>
    <p:sldId id="423" r:id="rId23"/>
    <p:sldId id="458" r:id="rId24"/>
    <p:sldId id="465" r:id="rId25"/>
    <p:sldId id="419" r:id="rId26"/>
    <p:sldId id="417" r:id="rId27"/>
    <p:sldId id="418" r:id="rId28"/>
    <p:sldId id="448" r:id="rId29"/>
    <p:sldId id="449" r:id="rId30"/>
    <p:sldId id="450" r:id="rId31"/>
    <p:sldId id="451" r:id="rId32"/>
    <p:sldId id="439" r:id="rId33"/>
    <p:sldId id="440" r:id="rId34"/>
    <p:sldId id="441" r:id="rId35"/>
    <p:sldId id="442" r:id="rId36"/>
    <p:sldId id="443" r:id="rId37"/>
    <p:sldId id="444" r:id="rId38"/>
    <p:sldId id="445" r:id="rId39"/>
    <p:sldId id="446" r:id="rId40"/>
    <p:sldId id="447" r:id="rId41"/>
    <p:sldId id="436" r:id="rId42"/>
    <p:sldId id="413" r:id="rId43"/>
    <p:sldId id="459" r:id="rId44"/>
    <p:sldId id="460" r:id="rId45"/>
    <p:sldId id="461" r:id="rId46"/>
    <p:sldId id="463" r:id="rId47"/>
    <p:sldId id="462" r:id="rId48"/>
    <p:sldId id="464" r:id="rId49"/>
    <p:sldId id="457" r:id="rId50"/>
    <p:sldId id="437" r:id="rId51"/>
    <p:sldId id="438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50000" autoAdjust="0"/>
  </p:normalViewPr>
  <p:slideViewPr>
    <p:cSldViewPr snapToGrid="0" snapToObjects="1">
      <p:cViewPr varScale="1">
        <p:scale>
          <a:sx n="88" d="100"/>
          <a:sy n="88" d="100"/>
        </p:scale>
        <p:origin x="184" y="672"/>
      </p:cViewPr>
      <p:guideLst>
        <p:guide orient="horz" pos="2160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Relationship Id="rId2" Type="http://schemas.openxmlformats.org/officeDocument/2006/relationships/image" Target="../media/image5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57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 smtClean="0"/>
              <a:t>Lecture #: Lecture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0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8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6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6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95B39-179D-8647-8689-2EE25E605572}" type="datetime1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235F-66CD-E248-BE58-BA79CA94DB79}" type="datetime1">
              <a:rPr lang="en-US" smtClean="0"/>
              <a:t>10/22/18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9160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F7204-7D56-A24F-8B59-09D71B9522EA}" type="datetime1">
              <a:rPr lang="en-US" smtClean="0"/>
              <a:t>10/22/18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88819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E763-D5D1-584E-8850-0193502B9A20}" type="datetime1">
              <a:rPr lang="en-US" smtClean="0"/>
              <a:t>10/22/18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6" name="Picture 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7" name="Picture 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F251-9293-E549-ADD9-CEA99722651D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43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37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3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46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4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48.emf"/><Relationship Id="rId5" Type="http://schemas.openxmlformats.org/officeDocument/2006/relationships/image" Target="../media/image49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51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52.emf"/><Relationship Id="rId7" Type="http://schemas.openxmlformats.org/officeDocument/2006/relationships/image" Target="../media/image53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54.emf"/><Relationship Id="rId5" Type="http://schemas.openxmlformats.org/officeDocument/2006/relationships/image" Target="../media/image55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6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Relationship Id="rId3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Relationship Id="rId3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Relationship Id="rId3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17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/>
              <a:t>2</a:t>
            </a:r>
            <a:r>
              <a:rPr lang="en-US" dirty="0" smtClean="0"/>
              <a:t>: Neural Networks; 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119417" y="6323020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nodes.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12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321200" y="6312223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specified by the 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Rectangle 39"/>
          <p:cNvSpPr/>
          <p:nvPr/>
        </p:nvSpPr>
        <p:spPr>
          <a:xfrm rot="16200000">
            <a:off x="-469182" y="3619885"/>
            <a:ext cx="292740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d</a:t>
            </a:r>
            <a:endParaRPr lang="en-US" sz="24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60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layers?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Matters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893298"/>
            <a:ext cx="6858000" cy="38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3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84172" y="1312911"/>
            <a:ext cx="6369986" cy="5545089"/>
            <a:chOff x="4804538" y="1974385"/>
            <a:chExt cx="4609094" cy="40122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4538" y="1974386"/>
              <a:ext cx="2759565" cy="384976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919184" y="5686531"/>
              <a:ext cx="1494448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solidFill>
                    <a:srgbClr val="7F7F7F"/>
                  </a:solidFill>
                </a:rPr>
                <a:t>(</a:t>
              </a:r>
              <a:r>
                <a:rPr lang="en-US" sz="1350" dirty="0" err="1">
                  <a:solidFill>
                    <a:srgbClr val="7F7F7F"/>
                  </a:solidFill>
                </a:rPr>
                <a:t>Goodfellow</a:t>
              </a:r>
              <a:r>
                <a:rPr lang="en-US" sz="1350" dirty="0">
                  <a:solidFill>
                    <a:srgbClr val="7F7F7F"/>
                  </a:solidFill>
                </a:rPr>
                <a:t> 2016)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04539" y="1974385"/>
              <a:ext cx="1187009" cy="62581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88789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498" y="1484552"/>
            <a:ext cx="6254803" cy="475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9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Hand-written digit recognition: MNIST data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780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Activation function</a:t>
            </a:r>
            <a:endParaRPr lang="en-US" sz="2400" b="1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Loss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Architecture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21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6000" dirty="0"/>
              </a:p>
              <a:p>
                <a:endParaRPr lang="en-US" sz="2000" dirty="0"/>
              </a:p>
              <a:p>
                <a:r>
                  <a:rPr lang="en-US" sz="2400" dirty="0" smtClean="0">
                    <a:latin typeface="Calibri"/>
                    <a:cs typeface="Calibri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E</a:t>
                </a:r>
                <a:r>
                  <a:rPr lang="en-US" sz="2400" dirty="0" smtClean="0">
                    <a:latin typeface="Calibri"/>
                    <a:cs typeface="Calibri"/>
                  </a:rPr>
                  <a:t>nsures not linearity</a:t>
                </a:r>
                <a:endParaRPr lang="en-US" i="1" dirty="0">
                  <a:latin typeface="Times"/>
                  <a:cs typeface="Time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800" i="1" dirty="0" smtClean="0">
                    <a:latin typeface="Times"/>
                    <a:cs typeface="Times"/>
                  </a:rPr>
                  <a:t>	</a:t>
                </a:r>
                <a:r>
                  <a:rPr lang="en-US" dirty="0">
                    <a:latin typeface="Calibri"/>
                    <a:cs typeface="Calibri"/>
                  </a:rPr>
                  <a:t>Ensure gradients remain large through hidden unit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leaky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Generalized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 </a:t>
                </a:r>
                <a:r>
                  <a:rPr lang="en-US" dirty="0" err="1" smtClean="0">
                    <a:latin typeface="Calibri"/>
                    <a:cs typeface="Calibri"/>
                  </a:rPr>
                  <a:t>MaxOut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>
                    <a:latin typeface="Calibri"/>
                    <a:cs typeface="Calibri"/>
                  </a:rPr>
                  <a:t>softplus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 smtClean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tanh</a:t>
                </a:r>
                <a:endParaRPr lang="en-US" dirty="0" smtClean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swish 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sz="1800" dirty="0"/>
                  <a:t>	</a:t>
                </a:r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86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6000" dirty="0"/>
              </a:p>
              <a:p>
                <a:endParaRPr lang="en-US" sz="2000" dirty="0"/>
              </a:p>
              <a:p>
                <a:r>
                  <a:rPr lang="en-US" sz="2400" dirty="0" smtClean="0">
                    <a:latin typeface="Calibri"/>
                    <a:cs typeface="Calibri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E</a:t>
                </a:r>
                <a:r>
                  <a:rPr lang="en-US" sz="2400" dirty="0" smtClean="0">
                    <a:latin typeface="Calibri"/>
                    <a:cs typeface="Calibri"/>
                  </a:rPr>
                  <a:t>nsures </a:t>
                </a:r>
                <a:r>
                  <a:rPr lang="en-US" sz="2400" b="1" dirty="0" smtClean="0">
                    <a:latin typeface="Calibri"/>
                    <a:cs typeface="Calibri"/>
                  </a:rPr>
                  <a:t>not linearity</a:t>
                </a:r>
                <a:endParaRPr lang="en-US" b="1" i="1" dirty="0">
                  <a:latin typeface="Times"/>
                  <a:cs typeface="Time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800" i="1" dirty="0" smtClean="0">
                    <a:latin typeface="Times"/>
                    <a:cs typeface="Times"/>
                  </a:rPr>
                  <a:t>	</a:t>
                </a:r>
                <a:r>
                  <a:rPr lang="en-US" dirty="0">
                    <a:latin typeface="Calibri"/>
                    <a:cs typeface="Calibri"/>
                  </a:rPr>
                  <a:t>Ensure gradients remain large through hidden unit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leaky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Generalized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 </a:t>
                </a:r>
                <a:r>
                  <a:rPr lang="en-US" dirty="0" err="1" smtClean="0">
                    <a:latin typeface="Calibri"/>
                    <a:cs typeface="Calibri"/>
                  </a:rPr>
                  <a:t>MaxOut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>
                    <a:latin typeface="Calibri"/>
                    <a:cs typeface="Calibri"/>
                  </a:rPr>
                  <a:t>softplus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 smtClean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tanh</a:t>
                </a:r>
                <a:endParaRPr lang="en-US" dirty="0" smtClean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swish 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sz="1800" dirty="0"/>
                  <a:t>	</a:t>
                </a:r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15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Architecture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Optimizer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503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Linear Models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Linear models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2400" dirty="0" smtClean="0"/>
                  <a:t>Can be fit efficiently (via convex optimization)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sz="2400" dirty="0" smtClean="0"/>
                  <a:t>Limited model capacity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Alternative:</a:t>
                </a:r>
              </a:p>
              <a:p>
                <a:pPr>
                  <a:spcAft>
                    <a:spcPts val="600"/>
                  </a:spcAft>
                </a:pPr>
                <a:endParaRPr lang="en-US" sz="4800" dirty="0"/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800" dirty="0" smtClean="0"/>
                  <a:t> is a </a:t>
                </a:r>
                <a:r>
                  <a:rPr lang="en-US" sz="2800" i="1" dirty="0" smtClean="0">
                    <a:solidFill>
                      <a:srgbClr val="0000FF"/>
                    </a:solidFill>
                  </a:rPr>
                  <a:t>non-linear transform</a:t>
                </a:r>
              </a:p>
              <a:p>
                <a:pPr marL="457200" lvl="1" indent="0">
                  <a:spcAft>
                    <a:spcPts val="600"/>
                  </a:spcAft>
                  <a:buNone/>
                </a:pPr>
                <a:endParaRPr lang="en-US" dirty="0" smtClean="0"/>
              </a:p>
              <a:p>
                <a:pPr lvl="1"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  <a:blipFill rotWithShape="0">
                <a:blip r:embed="rId4"/>
                <a:stretch>
                  <a:fillRect l="-1481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728133"/>
              </p:ext>
            </p:extLst>
          </p:nvPr>
        </p:nvGraphicFramePr>
        <p:xfrm>
          <a:off x="4667779" y="3076575"/>
          <a:ext cx="278024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3" name="Equation" r:id="rId5" imgW="901700" imgH="228600" progId="Equation.3">
                  <p:embed/>
                </p:oleObj>
              </mc:Choice>
              <mc:Fallback>
                <p:oleObj name="Equation" r:id="rId5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7779" y="3076575"/>
                        <a:ext cx="2780242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273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Manually engineer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endParaRPr lang="en-US" sz="2800" dirty="0" smtClean="0"/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Domain specific, enormous human effort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Generic transform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Maps to a higher-dimensional space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Kernel methods: e.g. RBF kernels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>
                    <a:solidFill>
                      <a:srgbClr val="0000FF"/>
                    </a:solidFill>
                  </a:rPr>
                  <a:t>Over fitting: does not generalize well to test set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>
                    <a:solidFill>
                      <a:srgbClr val="0000FF"/>
                    </a:solidFill>
                  </a:rPr>
                  <a:t>Cannot encode enough prior information</a:t>
                </a:r>
              </a:p>
              <a:p>
                <a:pPr lvl="1"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 b="-61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5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rgbClr val="0000FF"/>
                    </a:solidFill>
                    <a:latin typeface="Karla" charset="0"/>
                    <a:ea typeface="Karla" charset="0"/>
                    <a:cs typeface="Karla" charset="0"/>
                  </a:rPr>
                  <a:t>Directly learn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Karla" charset="0"/>
                        <a:ea typeface="Karla" charset="0"/>
                        <a:cs typeface="Karla" charset="0"/>
                      </a:rPr>
                      <m:t>𝜙</m:t>
                    </m:r>
                  </m:oMath>
                </a14:m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1200120" lvl="1" indent="-457200">
                  <a:spcAft>
                    <a:spcPts val="600"/>
                  </a:spcAft>
                  <a:buFont typeface="Arial" charset="0"/>
                  <a:buChar char="•"/>
                </a:pPr>
                <a:endParaRPr lang="en-US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460375" lvl="1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8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latin typeface="Cambria Math" charset="0"/>
                        </a:rPr>
                        <m:t>𝜙</m:t>
                      </m:r>
                      <m:r>
                        <a:rPr lang="en-US" sz="2800" i="1">
                          <a:latin typeface="Cambria Math" charset="0"/>
                        </a:rPr>
                        <m:t>(</m:t>
                      </m:r>
                      <m:r>
                        <a:rPr lang="en-US" sz="2800" i="1">
                          <a:latin typeface="Cambria Math" charset="0"/>
                        </a:rPr>
                        <m:t>𝑥</m:t>
                      </m:r>
                      <m:r>
                        <a:rPr lang="en-US" sz="2800" i="1">
                          <a:latin typeface="Cambria Math" charset="0"/>
                        </a:rPr>
                        <m:t>;</m:t>
                      </m:r>
                      <m:r>
                        <a:rPr lang="en-US" sz="2800" i="1">
                          <a:latin typeface="Cambria Math" charset="0"/>
                        </a:rPr>
                        <m:t>𝜃</m:t>
                      </m:r>
                      <m:r>
                        <a:rPr lang="en-US" sz="28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</a:b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/>
                </a:r>
                <a:b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</a:br>
                <a:endParaRPr lang="en-US" sz="2400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457200" lvl="1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charset="0"/>
                        <a:ea typeface="Karla" charset="0"/>
                        <a:cs typeface="Karla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are parameters of the </a:t>
                </a: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transform</a:t>
                </a:r>
                <a:endParaRPr lang="en-US" sz="2400" i="1" dirty="0" smtClean="0">
                  <a:latin typeface="Karla" charset="0"/>
                  <a:ea typeface="Karla" charset="0"/>
                  <a:cs typeface="Karla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US" sz="2400" b="0" i="0" smtClean="0">
                        <a:latin typeface="Karla" charset="0"/>
                        <a:ea typeface="Karla" charset="0"/>
                        <a:cs typeface="Karla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defines hidden layers </a:t>
                </a:r>
              </a:p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Non-convex optimization</a:t>
                </a:r>
              </a:p>
              <a:p>
                <a:pPr marL="457200" indent="-457200">
                  <a:spcAft>
                    <a:spcPts val="600"/>
                  </a:spcAft>
                  <a:buFont typeface="Arial" charset="0"/>
                  <a:buChar char="•"/>
                </a:pPr>
                <a:r>
                  <a:rPr lang="en-US" sz="2400" dirty="0" smtClean="0">
                    <a:latin typeface="Karla" charset="0"/>
                    <a:ea typeface="Karla" charset="0"/>
                    <a:cs typeface="Karla" charset="0"/>
                  </a:rPr>
                  <a:t>Can encode prior beliefs, generalizes well </a:t>
                </a:r>
                <a:endParaRPr lang="en-US" sz="2400" dirty="0">
                  <a:latin typeface="Karla" charset="0"/>
                  <a:ea typeface="Karla" charset="0"/>
                  <a:cs typeface="Karla" charset="0"/>
                </a:endParaRPr>
              </a:p>
              <a:p>
                <a:pPr lvl="1">
                  <a:spcAft>
                    <a:spcPts val="600"/>
                  </a:spcAft>
                </a:pPr>
                <a:endParaRPr lang="en-US" sz="1800" dirty="0">
                  <a:latin typeface="Karla" charset="0"/>
                  <a:ea typeface="Karla" charset="0"/>
                  <a:cs typeface="Karla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26" t="-2305" b="-108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115253" y="1802442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722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6000" dirty="0"/>
              </a:p>
              <a:p>
                <a:endParaRPr lang="en-US" sz="2000" dirty="0"/>
              </a:p>
              <a:p>
                <a:r>
                  <a:rPr lang="en-US" sz="2400" dirty="0" smtClean="0">
                    <a:latin typeface="Calibri"/>
                    <a:cs typeface="Calibri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E</a:t>
                </a:r>
                <a:r>
                  <a:rPr lang="en-US" sz="2400" dirty="0" smtClean="0">
                    <a:latin typeface="Calibri"/>
                    <a:cs typeface="Calibri"/>
                  </a:rPr>
                  <a:t>nsures not linearity</a:t>
                </a:r>
                <a:endParaRPr lang="en-US" i="1" dirty="0">
                  <a:latin typeface="Times"/>
                  <a:cs typeface="Time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800" i="1" dirty="0" smtClean="0">
                    <a:latin typeface="Times"/>
                    <a:cs typeface="Times"/>
                  </a:rPr>
                  <a:t>	</a:t>
                </a:r>
                <a:r>
                  <a:rPr lang="en-US" dirty="0">
                    <a:latin typeface="Calibri"/>
                    <a:cs typeface="Calibri"/>
                  </a:rPr>
                  <a:t>Ensure gradients remain large through hidden unit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</a:p>
              <a:p>
                <a:r>
                  <a:rPr lang="en-US" b="1" dirty="0">
                    <a:latin typeface="Calibri"/>
                    <a:cs typeface="Calibri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leaky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Generalized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 </a:t>
                </a:r>
                <a:r>
                  <a:rPr lang="en-US" dirty="0" err="1" smtClean="0">
                    <a:latin typeface="Calibri"/>
                    <a:cs typeface="Calibri"/>
                  </a:rPr>
                  <a:t>MaxOut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>
                    <a:latin typeface="Calibri"/>
                    <a:cs typeface="Calibri"/>
                  </a:rPr>
                  <a:t>softplus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 smtClean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tanh</a:t>
                </a:r>
                <a:endParaRPr lang="en-US" dirty="0" smtClean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swish 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sz="1800" dirty="0"/>
                  <a:t>	</a:t>
                </a:r>
                <a:endParaRPr lang="en-US" sz="18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18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0"/>
            <a:ext cx="6974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89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r>
              <a:rPr lang="en-US" dirty="0" smtClean="0"/>
              <a:t> and </a:t>
            </a:r>
            <a:r>
              <a:rPr lang="en-US" dirty="0" err="1" smtClean="0"/>
              <a:t>Softplus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78777" y="3252651"/>
            <a:ext cx="121484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183" y="600169"/>
            <a:ext cx="7315200" cy="365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50210" y="319672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-b/W</a:t>
            </a:r>
            <a:endParaRPr lang="en-US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83" y="600169"/>
            <a:ext cx="7315200" cy="365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183" y="3429000"/>
            <a:ext cx="7315200" cy="3657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09" y="3429000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6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</a:t>
            </a:r>
            <a:r>
              <a:rPr lang="en-US" dirty="0" err="1" smtClean="0"/>
              <a:t>ReLU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Generalization: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E.g. Absolute value </a:t>
                </a:r>
                <a:r>
                  <a:rPr lang="en-US" sz="2400" dirty="0" err="1" smtClean="0"/>
                  <a:t>ReLU</a:t>
                </a:r>
                <a:r>
                  <a:rPr lang="en-US" sz="2400" dirty="0" smtClean="0"/>
                  <a:t>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  <a:blipFill rotWithShape="0">
                <a:blip r:embed="rId3"/>
                <a:stretch>
                  <a:fillRect l="-1111"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869556" y="1940267"/>
          <a:ext cx="6452887" cy="652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84" name="Equation" r:id="rId4" imgW="2133600" imgH="215900" progId="Equation.3">
                  <p:embed/>
                </p:oleObj>
              </mc:Choice>
              <mc:Fallback>
                <p:oleObj name="Equation" r:id="rId4" imgW="2133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9556" y="1940267"/>
                        <a:ext cx="6452887" cy="652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709830" y="2895220"/>
          <a:ext cx="329247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85" name="Equation" r:id="rId6" imgW="1295400" imgH="215900" progId="Equation.3">
                  <p:embed/>
                </p:oleObj>
              </mc:Choice>
              <mc:Fallback>
                <p:oleObj name="Equation" r:id="rId6" imgW="1295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09830" y="2895220"/>
                        <a:ext cx="3292475" cy="54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5264640" y="3635233"/>
            <a:ext cx="2803926" cy="2378225"/>
            <a:chOff x="5147918" y="4151535"/>
            <a:chExt cx="2803926" cy="2378225"/>
          </a:xfrm>
        </p:grpSpPr>
        <p:grpSp>
          <p:nvGrpSpPr>
            <p:cNvPr id="13" name="Group 12"/>
            <p:cNvGrpSpPr/>
            <p:nvPr/>
          </p:nvGrpSpPr>
          <p:grpSpPr>
            <a:xfrm>
              <a:off x="5147918" y="4151535"/>
              <a:ext cx="2803926" cy="2348657"/>
              <a:chOff x="3623918" y="4509343"/>
              <a:chExt cx="2400472" cy="1988615"/>
            </a:xfrm>
          </p:grpSpPr>
          <p:cxnSp>
            <p:nvCxnSpPr>
              <p:cNvPr id="8" name="Straight Connector 7"/>
              <p:cNvCxnSpPr/>
              <p:nvPr/>
            </p:nvCxnSpPr>
            <p:spPr>
              <a:xfrm rot="18900000">
                <a:off x="4035775" y="5503649"/>
                <a:ext cx="1988615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2700000">
                <a:off x="2629610" y="5503651"/>
                <a:ext cx="1988615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5827464" y="616042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622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Maxout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Directly learn the activation function</a:t>
            </a:r>
          </a:p>
          <a:p>
            <a:pPr lvl="1"/>
            <a:r>
              <a:rPr lang="en-US" sz="2000" dirty="0" smtClean="0"/>
              <a:t>Max of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/>
              <a:t> linear functions</a:t>
            </a:r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456816" y="2174724"/>
          <a:ext cx="4765346" cy="911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5" name="Equation" r:id="rId3" imgW="1460500" imgH="279400" progId="Equation.3">
                  <p:embed/>
                </p:oleObj>
              </mc:Choice>
              <mc:Fallback>
                <p:oleObj name="Equation" r:id="rId3" imgW="1460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56816" y="2174724"/>
                        <a:ext cx="4765346" cy="911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129" y="3302907"/>
            <a:ext cx="5993579" cy="2755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0671" y="4907811"/>
            <a:ext cx="14266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Line 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8327" y="4259363"/>
            <a:ext cx="909986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1</a:t>
            </a:r>
            <a:r>
              <a:rPr lang="en-US" sz="2400" dirty="0"/>
              <a:t>, β</a:t>
            </a:r>
            <a:r>
              <a:rPr lang="en-US" sz="2400" baseline="-25000" dirty="0"/>
              <a:t>1</a:t>
            </a:r>
            <a:r>
              <a:rPr lang="en-US" sz="240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30671" y="4219230"/>
            <a:ext cx="13012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3</a:t>
            </a:r>
            <a:r>
              <a:rPr lang="en-US" sz="2400" dirty="0"/>
              <a:t>, β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40543" y="5591142"/>
            <a:ext cx="14266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2</a:t>
            </a:r>
            <a:r>
              <a:rPr lang="en-US" sz="2400" dirty="0"/>
              <a:t>, β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50492" y="4852478"/>
            <a:ext cx="226160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smtClean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613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Architecture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1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Cross-entropy </a:t>
                </a:r>
                <a:r>
                  <a:rPr lang="en-US" sz="2400" dirty="0" smtClean="0"/>
                  <a:t>between training data and model distribution (i.e. 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negative log-likelihood</a:t>
                </a:r>
                <a:r>
                  <a:rPr lang="en-US" sz="2400" dirty="0" smtClean="0"/>
                  <a:t>)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𝑊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~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data</m:t>
                            </m:r>
                          </m:sub>
                        </m:sSub>
                      </m:sub>
                    </m:sSub>
                    <m:func>
                      <m:funcPr>
                        <m:ctrlPr>
                          <a:rPr lang="en-US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model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(y|x)</a:t>
                </a:r>
                <a:endParaRPr lang="en-US" dirty="0"/>
              </a:p>
              <a:p>
                <a:endParaRPr lang="en-US" sz="2400" dirty="0" smtClean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Do not need to design separate loss </a:t>
                </a:r>
                <a:r>
                  <a:rPr lang="en-US" sz="2400" dirty="0" smtClean="0"/>
                  <a:t>functions.</a:t>
                </a:r>
              </a:p>
              <a:p>
                <a:endParaRPr lang="en-US" sz="2400" dirty="0" smtClean="0"/>
              </a:p>
              <a:p>
                <a:pPr algn="ctr"/>
                <a:r>
                  <a:rPr lang="en-US" sz="2400" dirty="0" smtClean="0">
                    <a:solidFill>
                      <a:schemeClr val="tx2"/>
                    </a:solidFill>
                  </a:rPr>
                  <a:t>Gradient of cost function must be large enough</a:t>
                </a:r>
              </a:p>
              <a:p>
                <a:pPr algn="ctr"/>
                <a:endParaRPr lang="en-US" sz="2400" dirty="0">
                  <a:solidFill>
                    <a:schemeClr val="tx2"/>
                  </a:solidFill>
                </a:endParaRPr>
              </a:p>
              <a:p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725" y="1166018"/>
                <a:ext cx="10772504" cy="4525963"/>
              </a:xfrm>
              <a:blipFill rotWithShape="0">
                <a:blip r:embed="rId2"/>
                <a:stretch>
                  <a:fillRect l="-849" t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06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b="1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Architecture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Optimizer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117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177" y="1083937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squared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032125" y="2603727"/>
          <a:ext cx="1873250" cy="866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Equation" r:id="rId3" imgW="850900" imgH="393700" progId="Equation.3">
                  <p:embed/>
                </p:oleObj>
              </mc:Choice>
              <mc:Fallback>
                <p:oleObj name="Equation" r:id="rId3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2125" y="2603727"/>
                        <a:ext cx="1873250" cy="866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569075" y="2757488"/>
          <a:ext cx="28511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Equation" r:id="rId5" imgW="1295400" imgH="254000" progId="Equation.3">
                  <p:embed/>
                </p:oleObj>
              </mc:Choice>
              <mc:Fallback>
                <p:oleObj name="Equation" r:id="rId5" imgW="1295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69075" y="2757488"/>
                        <a:ext cx="285115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4082811"/>
            <a:ext cx="9144000" cy="204335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6" y="3889376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69076" y="3521016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Flat surfaces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0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cross-entropy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616325" y="2798763"/>
          <a:ext cx="517048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5" name="Equation" r:id="rId3" imgW="2349500" imgH="215900" progId="Equation.3">
                  <p:embed/>
                </p:oleObj>
              </mc:Choice>
              <mc:Fallback>
                <p:oleObj name="Equation" r:id="rId3" imgW="2349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6325" y="2798763"/>
                        <a:ext cx="5170488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07125" y="3521016"/>
            <a:ext cx="312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800000"/>
                </a:solidFill>
              </a:rPr>
              <a:t>log undoes </a:t>
            </a:r>
            <a:r>
              <a:rPr lang="en-US" sz="2400" i="1" dirty="0" err="1">
                <a:solidFill>
                  <a:srgbClr val="800000"/>
                </a:solidFill>
              </a:rPr>
              <a:t>exp</a:t>
            </a:r>
            <a:endParaRPr lang="en-US" sz="2400" i="1" dirty="0">
              <a:solidFill>
                <a:srgbClr val="8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081850"/>
            <a:ext cx="9144000" cy="204907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5" y="3889375"/>
            <a:ext cx="269876" cy="73025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61912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57876" y="6116578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</a:rPr>
              <a:t>Saturates only when the model makes correct predictions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492752" y="5738813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366250" y="5803047"/>
            <a:ext cx="476251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88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Loss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Architecture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19086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/>
                <a:gridCol w="2094865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48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80"/>
            <a:ext cx="4426038" cy="1365070"/>
            <a:chOff x="2873754" y="2266407"/>
            <a:chExt cx="5945568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541026" y="2787852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⟹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i="1">
                          <a:latin typeface="Cambria Math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𝜙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307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071570" y="4737411"/>
            <a:ext cx="207171" cy="436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96000" y="3918857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OUTPUT UNIT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  <a:blipFill rotWithShape="0">
                <a:blip r:embed="rId4"/>
                <a:stretch>
                  <a:fillRect r="-133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07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00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 multi-class problem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80"/>
            <a:ext cx="4426038" cy="1365070"/>
            <a:chOff x="2873754" y="2266407"/>
            <a:chExt cx="5945568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541026" y="2787852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𝜙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11873" y="3858215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OUTPUT UNIT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/>
              <p:cNvSpPr/>
              <p:nvPr/>
            </p:nvSpPr>
            <p:spPr>
              <a:xfrm>
                <a:off x="6331343" y="4754755"/>
                <a:ext cx="13179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SoftMax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343" y="4754755"/>
                <a:ext cx="1317989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8978357" y="4408634"/>
                <a:ext cx="2864351" cy="11539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2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357" y="4408634"/>
                <a:ext cx="2864351" cy="11539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28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2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Gaussian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01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artificial neural network (ANN)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10107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36612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0831" y="1579734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input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47894" y="1364290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node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91648" y="1579733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2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Gaussian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Arbitrary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-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GANS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9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Loss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Architecture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4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in </a:t>
            </a:r>
            <a:r>
              <a:rPr lang="en-US" dirty="0" smtClean="0"/>
              <a:t>action.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75" y="402887"/>
            <a:ext cx="6675249" cy="30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action.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882" y="216530"/>
            <a:ext cx="6651621" cy="376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3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410" y="0"/>
            <a:ext cx="6309179" cy="427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2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410" y="0"/>
            <a:ext cx="6309179" cy="4273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88001" y="2002973"/>
            <a:ext cx="893364" cy="71119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5735151" y="2034009"/>
            <a:ext cx="54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0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113" y="502724"/>
            <a:ext cx="8451774" cy="2926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2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action.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70" y="216531"/>
            <a:ext cx="8661059" cy="37396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6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action.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531" y="216531"/>
            <a:ext cx="9248938" cy="3870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3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477" y="2537395"/>
            <a:ext cx="3139981" cy="3154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Approximation Theorem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81270" y="1166018"/>
                <a:ext cx="8262730" cy="4525963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Think of Neural Network </a:t>
                </a:r>
                <a:r>
                  <a:rPr lang="en-US" dirty="0"/>
                  <a:t>as function </a:t>
                </a:r>
                <a:r>
                  <a:rPr lang="en-US" dirty="0" smtClean="0"/>
                  <a:t>approximation. 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sz="2400" b="0" dirty="0" smtClean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charset="0"/>
                        </a:rPr>
                        <m:t>)</m:t>
                      </m:r>
                      <m:r>
                        <a:rPr lang="en-US">
                          <a:solidFill>
                            <a:srgbClr val="0000FF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US" dirty="0" smtClean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dirty="0" smtClean="0">
                    <a:solidFill>
                      <a:srgbClr val="0000FF"/>
                    </a:solidFill>
                  </a:rPr>
                  <a:t>NN: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FF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𝑓</m:t>
                        </m:r>
                      </m:e>
                    </m:acc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endParaRPr lang="en-US" sz="2400" dirty="0" smtClean="0">
                  <a:solidFill>
                    <a:srgbClr val="0000FF"/>
                  </a:solidFill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US" sz="2400" dirty="0" smtClean="0">
                    <a:solidFill>
                      <a:srgbClr val="0000FF"/>
                    </a:solidFill>
                  </a:rPr>
                  <a:t>One </a:t>
                </a:r>
                <a:r>
                  <a:rPr lang="en-US" sz="2400" dirty="0">
                    <a:solidFill>
                      <a:srgbClr val="0000FF"/>
                    </a:solidFill>
                  </a:rPr>
                  <a:t>hidden layer is enough </a:t>
                </a:r>
                <a:r>
                  <a:rPr lang="en-US" sz="2400" dirty="0"/>
                  <a:t>to </a:t>
                </a:r>
                <a:r>
                  <a:rPr lang="en-US" sz="2400" i="1" dirty="0"/>
                  <a:t>represent </a:t>
                </a:r>
                <a:r>
                  <a:rPr lang="en-US" sz="2400" dirty="0" smtClean="0"/>
                  <a:t>an </a:t>
                </a:r>
                <a:r>
                  <a:rPr lang="en-US" sz="2400" dirty="0"/>
                  <a:t>approximation of any function to an arbitrary degree of accuracy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So why deeper</a:t>
                </a:r>
                <a:r>
                  <a:rPr lang="en-US" sz="2400" dirty="0" smtClean="0"/>
                  <a:t>?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000" dirty="0" smtClean="0"/>
                  <a:t>Shallow </a:t>
                </a:r>
                <a:r>
                  <a:rPr lang="en-US" sz="2000" dirty="0"/>
                  <a:t>net may need </a:t>
                </a:r>
                <a:r>
                  <a:rPr lang="en-US" sz="2000" dirty="0">
                    <a:solidFill>
                      <a:srgbClr val="0000FF"/>
                    </a:solidFill>
                  </a:rPr>
                  <a:t>(exponentially) more </a:t>
                </a:r>
                <a:r>
                  <a:rPr lang="en-US" sz="2000" dirty="0" smtClean="0">
                    <a:solidFill>
                      <a:srgbClr val="0000FF"/>
                    </a:solidFill>
                  </a:rPr>
                  <a:t>width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US" sz="2000" dirty="0" smtClean="0"/>
                  <a:t>Shallow </a:t>
                </a:r>
                <a:r>
                  <a:rPr lang="en-US" sz="2000" dirty="0"/>
                  <a:t>net may </a:t>
                </a:r>
                <a:r>
                  <a:rPr lang="en-US" sz="2000" dirty="0" err="1"/>
                  <a:t>overfit</a:t>
                </a:r>
                <a:r>
                  <a:rPr lang="en-US" sz="2000" dirty="0"/>
                  <a:t> more </a:t>
                </a:r>
                <a:endParaRPr lang="en-US" sz="2000" dirty="0" smtClean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1270" y="1166018"/>
                <a:ext cx="8262730" cy="4525963"/>
              </a:xfrm>
              <a:blipFill rotWithShape="0">
                <a:blip r:embed="rId3"/>
                <a:stretch>
                  <a:fillRect l="-812" t="-1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6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artificial neural network (ANN)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74403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58044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2800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𝑋</m:t>
                    </m:r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17881" t="-4138" r="-7285" b="-2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5172" t="-1961" r="-8046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ie 10"/>
          <p:cNvSpPr>
            <a:spLocks noChangeAspect="1"/>
          </p:cNvSpPr>
          <p:nvPr/>
        </p:nvSpPr>
        <p:spPr>
          <a:xfrm>
            <a:off x="5009319" y="2514600"/>
            <a:ext cx="1828800" cy="1809135"/>
          </a:xfrm>
          <a:prstGeom prst="pie">
            <a:avLst/>
          </a:prstGeom>
          <a:solidFill>
            <a:srgbClr val="F9F9F9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0831" y="1266910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input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47894" y="1051466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node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91648" y="1266909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67803" y="2235085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Affine transformation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0466" y="4886328"/>
            <a:ext cx="1001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activation function. So far we have only talked about sigmoid as an activation function but there are other choices.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76459" y="2634491"/>
            <a:ext cx="161614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64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11679 -0.175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520000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13" grpId="1"/>
      <p:bldP spid="11" grpId="0" animBg="1"/>
      <p:bldP spid="14" grpId="0" animBg="1"/>
      <p:bldP spid="14" grpId="1" animBg="1"/>
      <p:bldP spid="18" grpId="0"/>
      <p:bldP spid="19" grpId="1"/>
      <p:bldP spid="2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Generalization with Depth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9" y="983807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6522" y="5495365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78978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Large, Shallow Nets </a:t>
            </a:r>
            <a:r>
              <a:rPr lang="en-US" dirty="0" err="1" smtClean="0"/>
              <a:t>Overfit</a:t>
            </a:r>
            <a:r>
              <a:rPr lang="en-US" dirty="0" smtClean="0"/>
              <a:t> More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9221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24225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743771" y="4110789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458341"/>
            <a:chOff x="3312867" y="1299411"/>
            <a:chExt cx="3996394" cy="2261916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26" idx="2"/>
            </p:cNvCxnSpPr>
            <p:nvPr/>
          </p:nvCxnSpPr>
          <p:spPr>
            <a:xfrm>
              <a:off x="5141667" y="2213812"/>
              <a:ext cx="2167594" cy="134751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299129" y="3587929"/>
            <a:ext cx="2576623" cy="1701954"/>
            <a:chOff x="3312867" y="488446"/>
            <a:chExt cx="3996394" cy="263976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17" idx="6"/>
              <a:endCxn id="26" idx="2"/>
            </p:cNvCxnSpPr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6"/>
            <a:endCxn id="14" idx="2"/>
          </p:cNvCxnSpPr>
          <p:nvPr/>
        </p:nvCxnSpPr>
        <p:spPr>
          <a:xfrm flipV="1">
            <a:off x="2922866" y="2719136"/>
            <a:ext cx="1376263" cy="198120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>
            <a:spLocks noChangeAspect="1"/>
          </p:cNvSpPr>
          <p:nvPr/>
        </p:nvSpPr>
        <p:spPr>
          <a:xfrm>
            <a:off x="6875752" y="299838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blipFill rotWithShape="0">
                <a:blip r:embed="rId4"/>
                <a:stretch>
                  <a:fillRect t="-23404" r="-8850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19261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33248" y="1369426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blipFill rotWithShape="0">
                <a:blip r:embed="rId7"/>
                <a:stretch>
                  <a:fillRect b="-16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blipFill rotWithShape="0">
                <a:blip r:embed="rId8"/>
                <a:stretch>
                  <a:fillRect l="-3284" t="-14599" b="-25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blipFill rotWithShape="0">
                <a:blip r:embed="rId9"/>
                <a:stretch>
                  <a:fillRect t="-23404" r="-2033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8160205" y="4095303"/>
            <a:ext cx="169469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Output function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8843543" y="3744479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ℒ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0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blipFill rotWithShape="0">
                <a:blip r:embed="rId10"/>
                <a:stretch>
                  <a:fillRect t="-26087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9797132" y="3528375"/>
            <a:ext cx="457211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993485" y="4090880"/>
            <a:ext cx="14221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Loss function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10704577" y="3740055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755677" y="5812742"/>
            <a:ext cx="10012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output layer and the loss function. So far we consider sigmoid as the output and log-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bernouli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4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/>
      <p:bldP spid="51" grpId="0" animBg="1"/>
      <p:bldP spid="55" grpId="0"/>
      <p:bldP spid="62" grpId="0" animBg="1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99129" y="4110788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179095"/>
            <a:chOff x="3312867" y="1299411"/>
            <a:chExt cx="3996394" cy="1828800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67" idx="2"/>
            </p:cNvCxnSpPr>
            <p:nvPr/>
          </p:nvCxnSpPr>
          <p:spPr>
            <a:xfrm flipV="1">
              <a:off x="5141667" y="2208495"/>
              <a:ext cx="2167594" cy="53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>
            <a:stCxn id="14" idx="6"/>
            <a:endCxn id="61" idx="2"/>
          </p:cNvCxnSpPr>
          <p:nvPr/>
        </p:nvCxnSpPr>
        <p:spPr>
          <a:xfrm>
            <a:off x="5478224" y="2719136"/>
            <a:ext cx="1376263" cy="202674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1" idx="6"/>
            <a:endCxn id="67" idx="2"/>
          </p:cNvCxnSpPr>
          <p:nvPr/>
        </p:nvCxnSpPr>
        <p:spPr>
          <a:xfrm flipV="1">
            <a:off x="5478224" y="2715708"/>
            <a:ext cx="1397528" cy="198462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2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24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299129" y="41107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299129" y="21295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4" idx="6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  <a:endParaRPr lang="en-US" sz="24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46366" y="2449260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35270" y="4458644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55677" y="5812742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layers.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3 nodes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  <a:p>
            <a:pPr algn="ctr"/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2400" i="1" dirty="0" smtClean="0">
                <a:latin typeface="Karla" charset="0"/>
                <a:ea typeface="Karla" charset="0"/>
                <a:cs typeface="Karla" charset="0"/>
              </a:rPr>
              <a:t> nodes</a:t>
            </a:r>
            <a:endParaRPr lang="en-US" sz="2400" i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220313" y="3618593"/>
            <a:ext cx="1179095" cy="1179095"/>
            <a:chOff x="4299129" y="4110788"/>
            <a:chExt cx="1179095" cy="117909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Straight Arrow Connector 48"/>
          <p:cNvCxnSpPr>
            <a:stCxn id="4" idx="6"/>
            <a:endCxn id="47" idx="2"/>
          </p:cNvCxnSpPr>
          <p:nvPr/>
        </p:nvCxnSpPr>
        <p:spPr>
          <a:xfrm>
            <a:off x="2901601" y="3189400"/>
            <a:ext cx="1318712" cy="101874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  <a:endCxn id="47" idx="2"/>
          </p:cNvCxnSpPr>
          <p:nvPr/>
        </p:nvCxnSpPr>
        <p:spPr>
          <a:xfrm flipV="1">
            <a:off x="2889695" y="4208141"/>
            <a:ext cx="1330618" cy="9624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6820239" y="3592017"/>
            <a:ext cx="1179095" cy="1179095"/>
            <a:chOff x="4299129" y="4110788"/>
            <a:chExt cx="1179095" cy="1179095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56" idx="6"/>
            <a:endCxn id="74" idx="2"/>
          </p:cNvCxnSpPr>
          <p:nvPr/>
        </p:nvCxnSpPr>
        <p:spPr>
          <a:xfrm flipV="1">
            <a:off x="7999334" y="4142659"/>
            <a:ext cx="1420831" cy="3890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08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99DB181-9E97-8B4F-BEDB-E81A7653B87A}" vid="{9EBCF11D-E927-DF4D-A96A-B65D3BA194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GEC_template</Template>
  <TotalTime>7724</TotalTime>
  <Words>1280</Words>
  <Application>Microsoft Macintosh PowerPoint</Application>
  <PresentationFormat>Widescreen</PresentationFormat>
  <Paragraphs>387</Paragraphs>
  <Slides>51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Calibri</vt:lpstr>
      <vt:lpstr>Cambria Math</vt:lpstr>
      <vt:lpstr>Karla</vt:lpstr>
      <vt:lpstr>Mangal</vt:lpstr>
      <vt:lpstr>Times</vt:lpstr>
      <vt:lpstr>Times New Roman</vt:lpstr>
      <vt:lpstr>Arial</vt:lpstr>
      <vt:lpstr>GEC_template</vt:lpstr>
      <vt:lpstr>Equation</vt:lpstr>
      <vt:lpstr>Lecture 2: Neural Networks;  Design</vt:lpstr>
      <vt:lpstr>Outline  </vt:lpstr>
      <vt:lpstr>Outline  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Why layers? Representation</vt:lpstr>
      <vt:lpstr>Learning Multiple Components</vt:lpstr>
      <vt:lpstr>Depth = Repeated Compositions</vt:lpstr>
      <vt:lpstr>Neural Networks</vt:lpstr>
      <vt:lpstr>Design Choices</vt:lpstr>
      <vt:lpstr>Design Choices</vt:lpstr>
      <vt:lpstr>Activation function</vt:lpstr>
      <vt:lpstr>Activation function</vt:lpstr>
      <vt:lpstr>Beyond Linear Models</vt:lpstr>
      <vt:lpstr>Traditional ML</vt:lpstr>
      <vt:lpstr>Deep Learning</vt:lpstr>
      <vt:lpstr>Activation function</vt:lpstr>
      <vt:lpstr>PowerPoint Presentation</vt:lpstr>
      <vt:lpstr>Relu and Softplus</vt:lpstr>
      <vt:lpstr>Generalized ReLU</vt:lpstr>
      <vt:lpstr>Maxout </vt:lpstr>
      <vt:lpstr>Design Choices</vt:lpstr>
      <vt:lpstr>Loss Function</vt:lpstr>
      <vt:lpstr>Cost Function</vt:lpstr>
      <vt:lpstr>Cost Function</vt:lpstr>
      <vt:lpstr>Design Choices</vt:lpstr>
      <vt:lpstr>Output Units</vt:lpstr>
      <vt:lpstr>Link function</vt:lpstr>
      <vt:lpstr>Output Units</vt:lpstr>
      <vt:lpstr>Output Units</vt:lpstr>
      <vt:lpstr>Link function multi-class problem</vt:lpstr>
      <vt:lpstr>Output Units</vt:lpstr>
      <vt:lpstr>Output Units</vt:lpstr>
      <vt:lpstr>Output Units</vt:lpstr>
      <vt:lpstr>Design Choices</vt:lpstr>
      <vt:lpstr>NN in action. </vt:lpstr>
      <vt:lpstr>NN in action. </vt:lpstr>
      <vt:lpstr>NN in action. </vt:lpstr>
      <vt:lpstr>NN in action. </vt:lpstr>
      <vt:lpstr>NN in action. </vt:lpstr>
      <vt:lpstr>NN in action. </vt:lpstr>
      <vt:lpstr>NN in action. </vt:lpstr>
      <vt:lpstr>Universal Approximation Theorem</vt:lpstr>
      <vt:lpstr>Better Generalization with Depth</vt:lpstr>
      <vt:lpstr>Large, Shallow Nets Overfit More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280</cp:revision>
  <cp:lastPrinted>2018-03-05T02:43:56Z</cp:lastPrinted>
  <dcterms:created xsi:type="dcterms:W3CDTF">2017-11-02T16:57:55Z</dcterms:created>
  <dcterms:modified xsi:type="dcterms:W3CDTF">2018-10-24T05:04:18Z</dcterms:modified>
</cp:coreProperties>
</file>